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40" y="14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A61F6-33D8-4D4A-BE28-D1600C4DFA4E}" type="datetimeFigureOut">
              <a:rPr lang="fr-FR"/>
              <a:pPr>
                <a:defRPr/>
              </a:pPr>
              <a:t>25/03/2014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9C997-B6D7-4B78-A5BC-7E66FB22205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8952D-DC74-4CB8-8D6B-59589F05AFF4}" type="datetimeFigureOut">
              <a:rPr lang="fr-FR"/>
              <a:pPr>
                <a:defRPr/>
              </a:pPr>
              <a:t>25/03/2014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30DDE-4D90-4E94-A2C1-FF900693B74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9386A-9A19-4955-AD8D-52BB8D5DA441}" type="datetimeFigureOut">
              <a:rPr lang="fr-FR"/>
              <a:pPr>
                <a:defRPr/>
              </a:pPr>
              <a:t>25/03/2014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AC1EC-5CE0-40FF-A476-30CE2D44E6A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D966F-F0AC-44FA-AF73-6B70A6DC42FA}" type="datetimeFigureOut">
              <a:rPr lang="fr-FR"/>
              <a:pPr>
                <a:defRPr/>
              </a:pPr>
              <a:t>25/03/2014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E72C8-5256-4179-A9CD-A70DF36AE60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75BE2-8CF8-496B-904E-2447BA73F488}" type="datetimeFigureOut">
              <a:rPr lang="fr-FR"/>
              <a:pPr>
                <a:defRPr/>
              </a:pPr>
              <a:t>25/03/2014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896A4-8DA6-4513-9B97-8D58D08BD06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ADD83-D3E4-4E2F-B320-CDF7D3EBCF57}" type="datetimeFigureOut">
              <a:rPr lang="fr-FR"/>
              <a:pPr>
                <a:defRPr/>
              </a:pPr>
              <a:t>25/03/2014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409AE-B80A-4437-8CA9-6C75F0F0080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47933-5816-4105-9B1A-A658BBA3D9A2}" type="datetimeFigureOut">
              <a:rPr lang="fr-FR"/>
              <a:pPr>
                <a:defRPr/>
              </a:pPr>
              <a:t>25/03/2014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458B0-008C-4E19-973D-3D893ACA641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F091F-4992-4C1B-B3E4-F894C782E6F4}" type="datetimeFigureOut">
              <a:rPr lang="fr-FR"/>
              <a:pPr>
                <a:defRPr/>
              </a:pPr>
              <a:t>25/03/2014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FB51-3B3D-4AFB-9BF7-2DE572DC076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393AE-8E6F-4A38-8AAF-9885BD93B8BC}" type="datetimeFigureOut">
              <a:rPr lang="fr-FR"/>
              <a:pPr>
                <a:defRPr/>
              </a:pPr>
              <a:t>25/03/2014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82E8E-E1AE-4EAC-AC7A-0CBA7A1F76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F0227-4F9F-4166-BCD8-4ECAB7408DDF}" type="datetimeFigureOut">
              <a:rPr lang="fr-FR"/>
              <a:pPr>
                <a:defRPr/>
              </a:pPr>
              <a:t>25/03/2014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CF0D2-03CE-474B-B87D-6F9DC8588A5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BD0E1-0282-443D-B2E8-A97F64C42EA1}" type="datetimeFigureOut">
              <a:rPr lang="fr-FR"/>
              <a:pPr>
                <a:defRPr/>
              </a:pPr>
              <a:t>25/03/2014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75C90-8C5F-49BE-AF43-695FE2BC7B0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1BAF78-F3C9-4D90-B2D4-9A8B4A968563}" type="datetimeFigureOut">
              <a:rPr lang="fr-FR"/>
              <a:pPr>
                <a:defRPr/>
              </a:pPr>
              <a:t>25/03/2014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36C4DDE-4556-4791-822E-E01CABB847A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DSI%20ANP%20V3%204.doc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04%20laser%2015%2002%202014%20(4).xls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01%20Opti%2026%2001%202014.xlsx" TargetMode="External"/><Relationship Id="rId5" Type="http://schemas.openxmlformats.org/officeDocument/2006/relationships/hyperlink" Target="Fiche%20D&#233;placement%20V3.2%20(1)%20(1).xlsx" TargetMode="External"/><Relationship Id="rId4" Type="http://schemas.openxmlformats.org/officeDocument/2006/relationships/hyperlink" Target="../Local%20Settings/Temporary%20Internet%20Files/Content.Outlook/MJ3A239H/01%20Opti%2025-26%2001%202014%20(1).xls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re 1"/>
          <p:cNvSpPr>
            <a:spLocks noGrp="1"/>
          </p:cNvSpPr>
          <p:nvPr>
            <p:ph type="ctrTitle"/>
          </p:nvPr>
        </p:nvSpPr>
        <p:spPr>
          <a:xfrm>
            <a:off x="755650" y="2060575"/>
            <a:ext cx="7772400" cy="1827213"/>
          </a:xfrm>
        </p:spPr>
        <p:txBody>
          <a:bodyPr/>
          <a:lstStyle/>
          <a:p>
            <a:r>
              <a:rPr lang="fr-FR" sz="7200" u="sng" smtClean="0"/>
              <a:t>DSI ANP</a:t>
            </a:r>
            <a:br>
              <a:rPr lang="fr-FR" sz="7200" u="sng" smtClean="0"/>
            </a:br>
            <a:r>
              <a:rPr lang="fr-FR" sz="5400" smtClean="0"/>
              <a:t/>
            </a:r>
            <a:br>
              <a:rPr lang="fr-FR" sz="5400" smtClean="0"/>
            </a:br>
            <a:r>
              <a:rPr lang="fr-FR" sz="2400" smtClean="0"/>
              <a:t>Dispositif de Sécurité et d’Intervention des Activités Non Présentielles</a:t>
            </a:r>
            <a:endParaRPr lang="fr-FR" sz="5400" smtClean="0"/>
          </a:p>
        </p:txBody>
      </p:sp>
      <p:pic>
        <p:nvPicPr>
          <p:cNvPr id="1331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1450" y="260350"/>
            <a:ext cx="1116013" cy="1077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Ellipse 6"/>
          <p:cNvSpPr/>
          <p:nvPr/>
        </p:nvSpPr>
        <p:spPr>
          <a:xfrm>
            <a:off x="1116013" y="6021388"/>
            <a:ext cx="13752512" cy="49403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13316" name="Picture 2" descr="http://www.envsn.sports.gouv.fr/templates/nautisme/images/entete.png"/>
          <p:cNvPicPr>
            <a:picLocks noChangeAspect="1" noChangeArrowheads="1"/>
          </p:cNvPicPr>
          <p:nvPr/>
        </p:nvPicPr>
        <p:blipFill>
          <a:blip r:embed="rId3" cstate="print"/>
          <a:srcRect t="47716" r="72148"/>
          <a:stretch>
            <a:fillRect/>
          </a:stretch>
        </p:blipFill>
        <p:spPr bwMode="auto">
          <a:xfrm>
            <a:off x="250825" y="5805488"/>
            <a:ext cx="1512888" cy="88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7020272" y="6093296"/>
            <a:ext cx="244827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Travail réalisé par:</a:t>
            </a:r>
          </a:p>
          <a:p>
            <a:r>
              <a:rPr lang="fr-FR" sz="1050" dirty="0" smtClean="0"/>
              <a:t>Erwan FISCHER GUILLOU</a:t>
            </a:r>
          </a:p>
          <a:p>
            <a:r>
              <a:rPr lang="fr-FR" sz="1050" dirty="0" smtClean="0"/>
              <a:t>Antoine MACE</a:t>
            </a:r>
            <a:endParaRPr lang="fr-FR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re 1"/>
          <p:cNvSpPr>
            <a:spLocks noGrp="1"/>
          </p:cNvSpPr>
          <p:nvPr>
            <p:ph type="ctrTitle"/>
          </p:nvPr>
        </p:nvSpPr>
        <p:spPr>
          <a:xfrm>
            <a:off x="755650" y="3284538"/>
            <a:ext cx="7772400" cy="2379662"/>
          </a:xfrm>
        </p:spPr>
        <p:txBody>
          <a:bodyPr/>
          <a:lstStyle/>
          <a:p>
            <a:r>
              <a:rPr lang="fr-FR" sz="1800" smtClean="0"/>
              <a:t>Le but du DSI ANP se caractérise par 3 actions : </a:t>
            </a:r>
            <a:br>
              <a:rPr lang="fr-FR" sz="1800" smtClean="0"/>
            </a:br>
            <a:r>
              <a:rPr lang="fr-FR" sz="1800" smtClean="0"/>
              <a:t/>
            </a:r>
            <a:br>
              <a:rPr lang="fr-FR" sz="1800" smtClean="0"/>
            </a:br>
            <a:r>
              <a:rPr lang="fr-FR" sz="1800" b="1" smtClean="0"/>
              <a:t>Etudier : </a:t>
            </a:r>
            <a:r>
              <a:rPr lang="fr-FR" sz="1800" smtClean="0"/>
              <a:t>l’enjeu est d’analyser les situations à risques, de collecter les informations et d’étudier les plans d’actions.</a:t>
            </a:r>
            <a:br>
              <a:rPr lang="fr-FR" sz="1800" smtClean="0"/>
            </a:br>
            <a:r>
              <a:rPr lang="fr-FR" sz="1800" smtClean="0"/>
              <a:t/>
            </a:r>
            <a:br>
              <a:rPr lang="fr-FR" sz="1800" smtClean="0"/>
            </a:br>
            <a:r>
              <a:rPr lang="fr-FR" sz="1800" b="1" smtClean="0"/>
              <a:t>Prévoir : </a:t>
            </a:r>
            <a:r>
              <a:rPr lang="fr-FR" sz="1800" smtClean="0"/>
              <a:t>Le but est d’anticiper toutes les actions d’un déplacement sous plusieurs aspects (juridique, sécuritaire, financier, et de sensibilisation)</a:t>
            </a:r>
            <a:br>
              <a:rPr lang="fr-FR" sz="1800" smtClean="0"/>
            </a:br>
            <a:r>
              <a:rPr lang="fr-FR" sz="1800" smtClean="0"/>
              <a:t/>
            </a:r>
            <a:br>
              <a:rPr lang="fr-FR" sz="1800" smtClean="0"/>
            </a:br>
            <a:r>
              <a:rPr lang="fr-FR" sz="1800" b="1" smtClean="0"/>
              <a:t>Agir : </a:t>
            </a:r>
            <a:r>
              <a:rPr lang="fr-FR" sz="1800" smtClean="0"/>
              <a:t>L’anticipation apporte une réponse instantanée et une action directe aux situations normales ou anormales. Plus de moment d’hésitation, les procédures sont écrites.</a:t>
            </a:r>
            <a:br>
              <a:rPr lang="fr-FR" sz="1800" smtClean="0"/>
            </a:br>
            <a:r>
              <a:rPr lang="fr-FR" sz="1800" smtClean="0"/>
              <a:t> </a:t>
            </a:r>
            <a:br>
              <a:rPr lang="fr-FR" sz="1800" smtClean="0"/>
            </a:br>
            <a:endParaRPr lang="fr-FR" sz="1800" smtClean="0"/>
          </a:p>
        </p:txBody>
      </p:sp>
      <p:pic>
        <p:nvPicPr>
          <p:cNvPr id="14338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1450" y="260350"/>
            <a:ext cx="1116013" cy="1077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Ellipse 6"/>
          <p:cNvSpPr/>
          <p:nvPr/>
        </p:nvSpPr>
        <p:spPr>
          <a:xfrm>
            <a:off x="1116013" y="6021388"/>
            <a:ext cx="13752512" cy="49403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4340" name="ZoneTexte 5"/>
          <p:cNvSpPr txBox="1">
            <a:spLocks noChangeArrowheads="1"/>
          </p:cNvSpPr>
          <p:nvPr/>
        </p:nvSpPr>
        <p:spPr bwMode="auto">
          <a:xfrm>
            <a:off x="755650" y="1341438"/>
            <a:ext cx="777716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fr-FR">
              <a:latin typeface="Calibri" pitchFamily="34" charset="0"/>
            </a:endParaRPr>
          </a:p>
          <a:p>
            <a:pPr algn="ctr"/>
            <a:r>
              <a:rPr lang="fr-FR">
                <a:latin typeface="Calibri" pitchFamily="34" charset="0"/>
              </a:rPr>
              <a:t>Il est mis en place dès lors que l’on quitte le club, que l’on est pas sous la responsabilité d’un organisateur de régate, ni sous  le DSI d’un club.</a:t>
            </a:r>
          </a:p>
        </p:txBody>
      </p:sp>
      <p:pic>
        <p:nvPicPr>
          <p:cNvPr id="14341" name="Picture 2" descr="http://www.envsn.sports.gouv.fr/templates/nautisme/images/entete.png"/>
          <p:cNvPicPr>
            <a:picLocks noChangeAspect="1" noChangeArrowheads="1"/>
          </p:cNvPicPr>
          <p:nvPr/>
        </p:nvPicPr>
        <p:blipFill>
          <a:blip r:embed="rId3" cstate="print"/>
          <a:srcRect t="47716" r="72148"/>
          <a:stretch>
            <a:fillRect/>
          </a:stretch>
        </p:blipFill>
        <p:spPr bwMode="auto">
          <a:xfrm>
            <a:off x="250825" y="5805488"/>
            <a:ext cx="1512888" cy="88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7020272" y="6093296"/>
            <a:ext cx="244827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Travail réalisé par:</a:t>
            </a:r>
          </a:p>
          <a:p>
            <a:r>
              <a:rPr lang="fr-FR" sz="1050" dirty="0" smtClean="0"/>
              <a:t>Erwan FISCHER GUILLOU</a:t>
            </a:r>
          </a:p>
          <a:p>
            <a:r>
              <a:rPr lang="fr-FR" sz="1050" dirty="0" smtClean="0"/>
              <a:t>Antoine MACE</a:t>
            </a:r>
            <a:endParaRPr lang="fr-FR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1450" y="260350"/>
            <a:ext cx="1116013" cy="1077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Ellipse 6"/>
          <p:cNvSpPr/>
          <p:nvPr/>
        </p:nvSpPr>
        <p:spPr>
          <a:xfrm>
            <a:off x="1116013" y="6021388"/>
            <a:ext cx="13752512" cy="49403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15363" name="Picture 2" descr="http://www.envsn.sports.gouv.fr/templates/nautisme/images/entete.png"/>
          <p:cNvPicPr>
            <a:picLocks noChangeAspect="1" noChangeArrowheads="1"/>
          </p:cNvPicPr>
          <p:nvPr/>
        </p:nvPicPr>
        <p:blipFill>
          <a:blip r:embed="rId3" cstate="print"/>
          <a:srcRect t="47716" r="72148"/>
          <a:stretch>
            <a:fillRect/>
          </a:stretch>
        </p:blipFill>
        <p:spPr bwMode="auto">
          <a:xfrm>
            <a:off x="250825" y="5805488"/>
            <a:ext cx="1512888" cy="88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1700213"/>
            <a:ext cx="3457575" cy="347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Connecteur droit 11"/>
          <p:cNvCxnSpPr/>
          <p:nvPr/>
        </p:nvCxnSpPr>
        <p:spPr>
          <a:xfrm>
            <a:off x="5651500" y="4365625"/>
            <a:ext cx="0" cy="142875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6732588" y="4365625"/>
            <a:ext cx="0" cy="142875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7740650" y="4365625"/>
            <a:ext cx="0" cy="142875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H="1">
            <a:off x="5651500" y="4508500"/>
            <a:ext cx="2089150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084888" y="4581525"/>
            <a:ext cx="1150937" cy="215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5370" name="ZoneTexte 20"/>
          <p:cNvSpPr txBox="1">
            <a:spLocks noChangeArrowheads="1"/>
          </p:cNvSpPr>
          <p:nvPr/>
        </p:nvSpPr>
        <p:spPr bwMode="auto">
          <a:xfrm>
            <a:off x="6300788" y="4508500"/>
            <a:ext cx="10080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100" b="1">
                <a:solidFill>
                  <a:schemeClr val="tx2"/>
                </a:solidFill>
                <a:latin typeface="Calibri" pitchFamily="34" charset="0"/>
              </a:rPr>
              <a:t>Responsables opérationnels</a:t>
            </a:r>
          </a:p>
        </p:txBody>
      </p:sp>
      <p:sp>
        <p:nvSpPr>
          <p:cNvPr id="15371" name="ZoneTexte 21"/>
          <p:cNvSpPr txBox="1">
            <a:spLocks noChangeArrowheads="1"/>
          </p:cNvSpPr>
          <p:nvPr/>
        </p:nvSpPr>
        <p:spPr bwMode="auto">
          <a:xfrm>
            <a:off x="5867400" y="5084763"/>
            <a:ext cx="1728788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>
                <a:solidFill>
                  <a:srgbClr val="00FF00"/>
                </a:solidFill>
                <a:latin typeface="Calibri" pitchFamily="34" charset="0"/>
              </a:rPr>
              <a:t>Validation du président</a:t>
            </a:r>
          </a:p>
        </p:txBody>
      </p:sp>
      <p:sp>
        <p:nvSpPr>
          <p:cNvPr id="15372" name="Rectangle 3"/>
          <p:cNvSpPr>
            <a:spLocks noChangeArrowheads="1"/>
          </p:cNvSpPr>
          <p:nvPr/>
        </p:nvSpPr>
        <p:spPr bwMode="auto">
          <a:xfrm>
            <a:off x="250825" y="854075"/>
            <a:ext cx="4932363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•"/>
              <a:tabLst>
                <a:tab pos="450850" algn="l"/>
                <a:tab pos="900113" algn="l"/>
                <a:tab pos="1349375" algn="l"/>
                <a:tab pos="2249488" algn="l"/>
                <a:tab pos="2700338" algn="l"/>
                <a:tab pos="3149600" algn="l"/>
                <a:tab pos="3600450" algn="l"/>
                <a:tab pos="4049713" algn="l"/>
                <a:tab pos="4500563" algn="l"/>
                <a:tab pos="4949825" algn="l"/>
                <a:tab pos="5400675" algn="l"/>
                <a:tab pos="5849938" algn="l"/>
              </a:tabLst>
            </a:pPr>
            <a:r>
              <a:rPr lang="fr-FR" sz="1600" b="1" u="sng">
                <a:solidFill>
                  <a:srgbClr val="000000"/>
                </a:solidFill>
                <a:latin typeface="Times New Roman" pitchFamily="18" charset="0"/>
                <a:ea typeface="ヒラギノ角ゴ Pro W3"/>
                <a:cs typeface="Times New Roman" pitchFamily="18" charset="0"/>
              </a:rPr>
              <a:t>Le chef de base</a:t>
            </a:r>
            <a:r>
              <a:rPr lang="fr-FR" sz="1600">
                <a:solidFill>
                  <a:srgbClr val="000000"/>
                </a:solidFill>
                <a:latin typeface="Times New Roman" pitchFamily="18" charset="0"/>
                <a:ea typeface="ヒラギノ角ゴ Pro W3"/>
                <a:cs typeface="Times New Roman" pitchFamily="18" charset="0"/>
              </a:rPr>
              <a:t>: est nommé RTQ de la structure avec capacité à déléguer cette fonction auprès des encadrants (BE1 au minimum, BPJEPS). Il reste le responsable administratif des activités.</a:t>
            </a:r>
          </a:p>
          <a:p>
            <a:pPr>
              <a:tabLst>
                <a:tab pos="450850" algn="l"/>
                <a:tab pos="900113" algn="l"/>
                <a:tab pos="1349375" algn="l"/>
                <a:tab pos="2249488" algn="l"/>
                <a:tab pos="2700338" algn="l"/>
                <a:tab pos="3149600" algn="l"/>
                <a:tab pos="3600450" algn="l"/>
                <a:tab pos="4049713" algn="l"/>
                <a:tab pos="4500563" algn="l"/>
                <a:tab pos="4949825" algn="l"/>
                <a:tab pos="5400675" algn="l"/>
                <a:tab pos="5849938" algn="l"/>
              </a:tabLst>
            </a:pPr>
            <a:endParaRPr lang="fr-FR" sz="1200">
              <a:ea typeface="ヒラギノ角ゴ Pro W3"/>
              <a:cs typeface="Arial" charset="0"/>
            </a:endParaRPr>
          </a:p>
          <a:p>
            <a:pPr eaLnBrk="0" hangingPunct="0">
              <a:buFontTx/>
              <a:buChar char="•"/>
              <a:tabLst>
                <a:tab pos="450850" algn="l"/>
                <a:tab pos="900113" algn="l"/>
                <a:tab pos="1349375" algn="l"/>
                <a:tab pos="2249488" algn="l"/>
                <a:tab pos="2700338" algn="l"/>
                <a:tab pos="3149600" algn="l"/>
                <a:tab pos="3600450" algn="l"/>
                <a:tab pos="4049713" algn="l"/>
                <a:tab pos="4500563" algn="l"/>
                <a:tab pos="4949825" algn="l"/>
                <a:tab pos="5400675" algn="l"/>
                <a:tab pos="5849938" algn="l"/>
              </a:tabLst>
            </a:pPr>
            <a:r>
              <a:rPr lang="fr-FR" sz="1600" b="1" u="sng">
                <a:solidFill>
                  <a:srgbClr val="000000"/>
                </a:solidFill>
                <a:latin typeface="Times New Roman" pitchFamily="18" charset="0"/>
                <a:ea typeface="ヒラギノ角ゴ Pro W3"/>
                <a:cs typeface="Times New Roman" pitchFamily="18" charset="0"/>
              </a:rPr>
              <a:t>Le responsable opérationnel: </a:t>
            </a:r>
            <a:r>
              <a:rPr lang="fr-FR" sz="1600">
                <a:solidFill>
                  <a:srgbClr val="000000"/>
                </a:solidFill>
                <a:latin typeface="Times New Roman" pitchFamily="18" charset="0"/>
                <a:ea typeface="ヒラギノ角ゴ Pro W3"/>
                <a:cs typeface="Times New Roman" pitchFamily="18" charset="0"/>
              </a:rPr>
              <a:t>est nommé « RTQ délégué » sur l’action dont il a la charge. Il doit remplir les fiches annexes DSI ANP avant chaque déplacement et est responsable du programme sportif sur l’eau, des activités pédagogiques complémentaires à terre et de la sécurité des coureurs.</a:t>
            </a:r>
          </a:p>
          <a:p>
            <a:pPr eaLnBrk="0" hangingPunct="0">
              <a:buFontTx/>
              <a:buChar char="•"/>
              <a:tabLst>
                <a:tab pos="450850" algn="l"/>
                <a:tab pos="900113" algn="l"/>
                <a:tab pos="1349375" algn="l"/>
                <a:tab pos="2249488" algn="l"/>
                <a:tab pos="2700338" algn="l"/>
                <a:tab pos="3149600" algn="l"/>
                <a:tab pos="3600450" algn="l"/>
                <a:tab pos="4049713" algn="l"/>
                <a:tab pos="4500563" algn="l"/>
                <a:tab pos="4949825" algn="l"/>
                <a:tab pos="5400675" algn="l"/>
                <a:tab pos="5849938" algn="l"/>
              </a:tabLst>
            </a:pPr>
            <a:endParaRPr lang="fr-FR" sz="1200">
              <a:cs typeface="Arial" charset="0"/>
            </a:endParaRPr>
          </a:p>
          <a:p>
            <a:pPr eaLnBrk="0" hangingPunct="0">
              <a:buFontTx/>
              <a:buChar char="•"/>
              <a:tabLst>
                <a:tab pos="450850" algn="l"/>
                <a:tab pos="900113" algn="l"/>
                <a:tab pos="1349375" algn="l"/>
                <a:tab pos="2249488" algn="l"/>
                <a:tab pos="2700338" algn="l"/>
                <a:tab pos="3149600" algn="l"/>
                <a:tab pos="3600450" algn="l"/>
                <a:tab pos="4049713" algn="l"/>
                <a:tab pos="4500563" algn="l"/>
                <a:tab pos="4949825" algn="l"/>
                <a:tab pos="5400675" algn="l"/>
                <a:tab pos="5849938" algn="l"/>
              </a:tabLst>
            </a:pPr>
            <a:r>
              <a:rPr lang="fr-FR" sz="1600" b="1" u="sng">
                <a:solidFill>
                  <a:srgbClr val="000000"/>
                </a:solidFill>
                <a:latin typeface="Times New Roman" pitchFamily="18" charset="0"/>
                <a:ea typeface="ヒラギノ角ゴ Pro W3"/>
                <a:cs typeface="ヒラギノ角ゴ Pro W3"/>
              </a:rPr>
              <a:t>Le référent: </a:t>
            </a:r>
            <a:r>
              <a:rPr lang="fr-FR" sz="1600">
                <a:solidFill>
                  <a:srgbClr val="000000"/>
                </a:solidFill>
                <a:latin typeface="Times New Roman" pitchFamily="18" charset="0"/>
                <a:ea typeface="ヒラギノ角ゴ Pro W3"/>
                <a:cs typeface="ヒラギノ角ゴ Pro W3"/>
              </a:rPr>
              <a:t>(souvent un parent de coureur) est responsable de l’intendance à terre : repas et surveillance des nuits.</a:t>
            </a:r>
          </a:p>
          <a:p>
            <a:pPr eaLnBrk="0" hangingPunct="0">
              <a:tabLst>
                <a:tab pos="450850" algn="l"/>
                <a:tab pos="900113" algn="l"/>
                <a:tab pos="1349375" algn="l"/>
                <a:tab pos="2249488" algn="l"/>
                <a:tab pos="2700338" algn="l"/>
                <a:tab pos="3149600" algn="l"/>
                <a:tab pos="3600450" algn="l"/>
                <a:tab pos="4049713" algn="l"/>
                <a:tab pos="4500563" algn="l"/>
                <a:tab pos="4949825" algn="l"/>
                <a:tab pos="5400675" algn="l"/>
                <a:tab pos="5849938" algn="l"/>
              </a:tabLst>
            </a:pPr>
            <a:r>
              <a:rPr lang="fr-FR" sz="1600">
                <a:solidFill>
                  <a:srgbClr val="000000"/>
                </a:solidFill>
                <a:latin typeface="Times New Roman" pitchFamily="18" charset="0"/>
                <a:ea typeface="ヒラギノ角ゴ Pro W3"/>
                <a:cs typeface="ヒラギノ角ゴ Pro W3"/>
              </a:rPr>
              <a:t>Dans le cas ou le responsable opérationnel serait mobilisé par l’évacuation d’un coureur, il aura pour charge l’ensemble du groupe.</a:t>
            </a:r>
            <a:endParaRPr lang="fr-FR" sz="1200">
              <a:cs typeface="Arial" charset="0"/>
            </a:endParaRPr>
          </a:p>
          <a:p>
            <a:pPr eaLnBrk="0" hangingPunct="0">
              <a:tabLst>
                <a:tab pos="450850" algn="l"/>
                <a:tab pos="900113" algn="l"/>
                <a:tab pos="1349375" algn="l"/>
                <a:tab pos="2249488" algn="l"/>
                <a:tab pos="2700338" algn="l"/>
                <a:tab pos="3149600" algn="l"/>
                <a:tab pos="3600450" algn="l"/>
                <a:tab pos="4049713" algn="l"/>
                <a:tab pos="4500563" algn="l"/>
                <a:tab pos="4949825" algn="l"/>
                <a:tab pos="5400675" algn="l"/>
                <a:tab pos="5849938" algn="l"/>
              </a:tabLst>
            </a:pPr>
            <a:endParaRPr lang="fr-FR">
              <a:cs typeface="Arial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7020272" y="6093296"/>
            <a:ext cx="244827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Travail réalisé par:</a:t>
            </a:r>
          </a:p>
          <a:p>
            <a:r>
              <a:rPr lang="fr-FR" sz="1050" dirty="0" smtClean="0"/>
              <a:t>Erwan FISCHER GUILLOU</a:t>
            </a:r>
          </a:p>
          <a:p>
            <a:r>
              <a:rPr lang="fr-FR" sz="1050" dirty="0" smtClean="0"/>
              <a:t>Antoine MACE</a:t>
            </a:r>
            <a:endParaRPr lang="fr-FR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1450" y="260350"/>
            <a:ext cx="1116013" cy="1077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Ellipse 6"/>
          <p:cNvSpPr/>
          <p:nvPr/>
        </p:nvSpPr>
        <p:spPr>
          <a:xfrm>
            <a:off x="1116013" y="6021388"/>
            <a:ext cx="13752512" cy="49403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16387" name="Picture 2" descr="http://www.envsn.sports.gouv.fr/templates/nautisme/images/entete.png"/>
          <p:cNvPicPr>
            <a:picLocks noChangeAspect="1" noChangeArrowheads="1"/>
          </p:cNvPicPr>
          <p:nvPr/>
        </p:nvPicPr>
        <p:blipFill>
          <a:blip r:embed="rId3" cstate="print"/>
          <a:srcRect t="47716" r="72148"/>
          <a:stretch>
            <a:fillRect/>
          </a:stretch>
        </p:blipFill>
        <p:spPr bwMode="auto">
          <a:xfrm>
            <a:off x="250825" y="5805488"/>
            <a:ext cx="1512888" cy="88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itre 8"/>
          <p:cNvSpPr>
            <a:spLocks noGrp="1"/>
          </p:cNvSpPr>
          <p:nvPr>
            <p:ph type="ctrTitle"/>
          </p:nvPr>
        </p:nvSpPr>
        <p:spPr>
          <a:xfrm>
            <a:off x="900113" y="2924175"/>
            <a:ext cx="7772400" cy="1470025"/>
          </a:xfrm>
        </p:spPr>
        <p:txBody>
          <a:bodyPr/>
          <a:lstStyle/>
          <a:p>
            <a:r>
              <a:rPr lang="sv-SE" sz="2800" dirty="0" smtClean="0">
                <a:hlinkClick r:id="rId4" action="ppaction://hlinkfile"/>
              </a:rPr>
              <a:t>DSI ANP V3 4.docx</a:t>
            </a:r>
            <a:endParaRPr lang="fr-FR" sz="2800" dirty="0" smtClean="0"/>
          </a:p>
        </p:txBody>
      </p:sp>
      <p:sp>
        <p:nvSpPr>
          <p:cNvPr id="16389" name="ZoneTexte 9"/>
          <p:cNvSpPr txBox="1">
            <a:spLocks noChangeArrowheads="1"/>
          </p:cNvSpPr>
          <p:nvPr/>
        </p:nvSpPr>
        <p:spPr bwMode="auto">
          <a:xfrm>
            <a:off x="1547813" y="2349500"/>
            <a:ext cx="611981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400">
                <a:latin typeface="Calibri" pitchFamily="34" charset="0"/>
              </a:rPr>
              <a:t>Le DSI ANP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7020272" y="6093296"/>
            <a:ext cx="244827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Travail réalisé par:</a:t>
            </a:r>
          </a:p>
          <a:p>
            <a:r>
              <a:rPr lang="fr-FR" sz="1050" dirty="0" smtClean="0"/>
              <a:t>Erwan FISCHER GUILLOU</a:t>
            </a:r>
          </a:p>
          <a:p>
            <a:r>
              <a:rPr lang="fr-FR" sz="1050" dirty="0" smtClean="0"/>
              <a:t>Antoine MACE</a:t>
            </a:r>
            <a:endParaRPr lang="fr-FR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1450" y="260350"/>
            <a:ext cx="1116013" cy="1077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Ellipse 6"/>
          <p:cNvSpPr/>
          <p:nvPr/>
        </p:nvSpPr>
        <p:spPr>
          <a:xfrm>
            <a:off x="1116013" y="6021388"/>
            <a:ext cx="13752512" cy="49403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17411" name="Picture 2" descr="http://www.envsn.sports.gouv.fr/templates/nautisme/images/entete.png"/>
          <p:cNvPicPr>
            <a:picLocks noChangeAspect="1" noChangeArrowheads="1"/>
          </p:cNvPicPr>
          <p:nvPr/>
        </p:nvPicPr>
        <p:blipFill>
          <a:blip r:embed="rId3" cstate="print"/>
          <a:srcRect t="47716" r="72148"/>
          <a:stretch>
            <a:fillRect/>
          </a:stretch>
        </p:blipFill>
        <p:spPr bwMode="auto">
          <a:xfrm>
            <a:off x="250825" y="5805488"/>
            <a:ext cx="1512888" cy="88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ZoneTexte 9"/>
          <p:cNvSpPr txBox="1">
            <a:spLocks noChangeArrowheads="1"/>
          </p:cNvSpPr>
          <p:nvPr/>
        </p:nvSpPr>
        <p:spPr bwMode="auto">
          <a:xfrm>
            <a:off x="1547813" y="2205038"/>
            <a:ext cx="611981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400">
                <a:latin typeface="Calibri" pitchFamily="34" charset="0"/>
              </a:rPr>
              <a:t>L’outil DSI ANP</a:t>
            </a:r>
          </a:p>
        </p:txBody>
      </p:sp>
      <p:sp>
        <p:nvSpPr>
          <p:cNvPr id="11" name="Titre 10"/>
          <p:cNvSpPr>
            <a:spLocks noGrp="1"/>
          </p:cNvSpPr>
          <p:nvPr>
            <p:ph type="ctrTitle"/>
          </p:nvPr>
        </p:nvSpPr>
        <p:spPr>
          <a:xfrm>
            <a:off x="684213" y="2636838"/>
            <a:ext cx="7772400" cy="194468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dirty="0" smtClean="0">
                <a:hlinkClick r:id="rId4" action="ppaction://hlinkfile"/>
              </a:rPr>
              <a:t/>
            </a:r>
            <a:br>
              <a:rPr lang="fr-FR" dirty="0" smtClean="0">
                <a:hlinkClick r:id="rId4" action="ppaction://hlinkfile"/>
              </a:rPr>
            </a:b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043608" y="3501008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hlinkClick r:id="rId5" action="ppaction://hlinkfile"/>
              </a:rPr>
              <a:t>Fiche Déplacement V3.2 (1) (1).</a:t>
            </a:r>
            <a:r>
              <a:rPr lang="fr-FR" dirty="0" err="1" smtClean="0">
                <a:hlinkClick r:id="rId5" action="ppaction://hlinkfile"/>
              </a:rPr>
              <a:t>xlsx</a:t>
            </a:r>
            <a:endParaRPr lang="fr-FR" dirty="0" smtClean="0"/>
          </a:p>
          <a:p>
            <a:pPr algn="ctr"/>
            <a:r>
              <a:rPr lang="fr-FR" dirty="0" smtClean="0">
                <a:hlinkClick r:id="rId6" action="ppaction://hlinkfile"/>
              </a:rPr>
              <a:t>01 </a:t>
            </a:r>
            <a:r>
              <a:rPr lang="fr-FR" dirty="0" err="1" smtClean="0">
                <a:hlinkClick r:id="rId6" action="ppaction://hlinkfile"/>
              </a:rPr>
              <a:t>Opti</a:t>
            </a:r>
            <a:r>
              <a:rPr lang="fr-FR" dirty="0" smtClean="0">
                <a:hlinkClick r:id="rId6" action="ppaction://hlinkfile"/>
              </a:rPr>
              <a:t> 26 01 2014.xlsx</a:t>
            </a:r>
            <a:endParaRPr lang="fr-FR" dirty="0" smtClean="0"/>
          </a:p>
          <a:p>
            <a:pPr algn="ctr"/>
            <a:r>
              <a:rPr lang="fr-FR" dirty="0" smtClean="0">
                <a:hlinkClick r:id="rId7" action="ppaction://hlinkfile"/>
              </a:rPr>
              <a:t>04 laser 15 02 2014 (4).</a:t>
            </a:r>
            <a:r>
              <a:rPr lang="fr-FR" dirty="0" err="1" smtClean="0">
                <a:hlinkClick r:id="rId7" action="ppaction://hlinkfile"/>
              </a:rPr>
              <a:t>xlsx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7020272" y="6093296"/>
            <a:ext cx="244827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Travail réalisé par:</a:t>
            </a:r>
          </a:p>
          <a:p>
            <a:r>
              <a:rPr lang="fr-FR" sz="1050" dirty="0" smtClean="0"/>
              <a:t>Erwan FISCHER GUILLOU</a:t>
            </a:r>
          </a:p>
          <a:p>
            <a:r>
              <a:rPr lang="fr-FR" sz="1050" dirty="0" smtClean="0"/>
              <a:t>Antoine MACE</a:t>
            </a:r>
            <a:endParaRPr lang="fr-FR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EE684447D6F14183DACE32FEB3BA78" ma:contentTypeVersion="12" ma:contentTypeDescription="Create a new document." ma:contentTypeScope="" ma:versionID="4dfe33afb0c32812de26f173cf3da1fa">
  <xsd:schema xmlns:xsd="http://www.w3.org/2001/XMLSchema" xmlns:xs="http://www.w3.org/2001/XMLSchema" xmlns:p="http://schemas.microsoft.com/office/2006/metadata/properties" xmlns:ns2="a6a39f9d-40ed-4576-8fc5-61b4aacd9026" xmlns:ns3="591f441c-55f8-4165-ba61-a717d962f007" targetNamespace="http://schemas.microsoft.com/office/2006/metadata/properties" ma:root="true" ma:fieldsID="6d7e61d7c8dc471a0205a01b596d0927" ns2:_="" ns3:_="">
    <xsd:import namespace="a6a39f9d-40ed-4576-8fc5-61b4aacd9026"/>
    <xsd:import namespace="591f441c-55f8-4165-ba61-a717d962f0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a39f9d-40ed-4576-8fc5-61b4aacd90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76fe55bc-1bae-482a-b359-8dee048f4a2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1f441c-55f8-4165-ba61-a717d962f007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b36582b-7511-4459-86b7-af52e9b551c5}" ma:internalName="TaxCatchAll" ma:showField="CatchAllData" ma:web="591f441c-55f8-4165-ba61-a717d962f00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6a39f9d-40ed-4576-8fc5-61b4aacd9026">
      <Terms xmlns="http://schemas.microsoft.com/office/infopath/2007/PartnerControls"/>
    </lcf76f155ced4ddcb4097134ff3c332f>
    <TaxCatchAll xmlns="591f441c-55f8-4165-ba61-a717d962f007" xsi:nil="true"/>
  </documentManagement>
</p:properties>
</file>

<file path=customXml/itemProps1.xml><?xml version="1.0" encoding="utf-8"?>
<ds:datastoreItem xmlns:ds="http://schemas.openxmlformats.org/officeDocument/2006/customXml" ds:itemID="{28E90FCC-B8BF-4F5A-A081-E8C7681BF0B0}"/>
</file>

<file path=customXml/itemProps2.xml><?xml version="1.0" encoding="utf-8"?>
<ds:datastoreItem xmlns:ds="http://schemas.openxmlformats.org/officeDocument/2006/customXml" ds:itemID="{9098F5C3-F46B-49D6-B68E-A876B2AF1504}"/>
</file>

<file path=customXml/itemProps3.xml><?xml version="1.0" encoding="utf-8"?>
<ds:datastoreItem xmlns:ds="http://schemas.openxmlformats.org/officeDocument/2006/customXml" ds:itemID="{696EEBCC-3118-48C7-A0CC-5927FAB57E2A}"/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142</Words>
  <Application>Microsoft Office PowerPoint</Application>
  <PresentationFormat>Affichage à l'écran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DSI ANP  Dispositif de Sécurité et d’Intervention des Activités Non Présentielles</vt:lpstr>
      <vt:lpstr>Le but du DSI ANP se caractérise par 3 actions :   Etudier : l’enjeu est d’analyser les situations à risques, de collecter les informations et d’étudier les plans d’actions.  Prévoir : Le but est d’anticiper toutes les actions d’un déplacement sous plusieurs aspects (juridique, sécuritaire, financier, et de sensibilisation)  Agir : L’anticipation apporte une réponse instantanée et une action directe aux situations normales ou anormales. Plus de moment d’hésitation, les procédures sont écrites.   </vt:lpstr>
      <vt:lpstr>Diapositive 3</vt:lpstr>
      <vt:lpstr>DSI ANP V3 4.docx</vt:lpstr>
      <vt:lpstr>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DSI ANP  Dispositif de Sécurité et d’Intervention des Activités Non Présentielles présence</dc:title>
  <dc:creator>antoine mace</dc:creator>
  <cp:lastModifiedBy>antoine mace</cp:lastModifiedBy>
  <cp:revision>25</cp:revision>
  <dcterms:created xsi:type="dcterms:W3CDTF">2014-03-20T13:14:31Z</dcterms:created>
  <dcterms:modified xsi:type="dcterms:W3CDTF">2014-03-25T18:49:13Z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0x010100D5EE684447D6F14183DACE32FEB3BA78</vt:lpwstr>
  </property>
</Properties>
</file>